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4800" dirty="0"/>
              <a:t>Технология разработки адаптированной основной общеобразовательной программы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Наталия Борисова</a:t>
            </a:r>
          </a:p>
          <a:p>
            <a:pPr algn="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Куратор инклюзивного образования</a:t>
            </a:r>
          </a:p>
          <a:p>
            <a:pPr algn="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 ГБОУ Школа №1321 «Ковчег»</a:t>
            </a:r>
          </a:p>
        </p:txBody>
      </p:sp>
    </p:spTree>
    <p:extLst>
      <p:ext uri="{BB962C8B-B14F-4D97-AF65-F5344CB8AC3E}">
        <p14:creationId xmlns:p14="http://schemas.microsoft.com/office/powerpoint/2010/main" val="1656032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638" y="994493"/>
            <a:ext cx="10058400" cy="4022725"/>
          </a:xfrm>
        </p:spPr>
        <p:txBody>
          <a:bodyPr>
            <a:noAutofit/>
          </a:bodyPr>
          <a:lstStyle/>
          <a:p>
            <a:pPr marL="91440" lvl="1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ru-RU" sz="3600" dirty="0"/>
              <a:t>Изменения и (или) дополнения вносятся в АООП НОО, как правило, на начало нового учебного года, по согласованию с Педагогическим советом и Управляющим советом ГБОУ Школа №1321 «Ковчег», утверждаются и вводятся в действие приказом директора образовательной организации.</a:t>
            </a: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0014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"/>
            <a:ext cx="10058400" cy="173736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Организационная и функциональная структура </a:t>
            </a:r>
            <a:b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                управ­ления реализацией АООП НОО</a:t>
            </a:r>
            <a:b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</a:b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</a:rPr>
              <a:t>Директор образовательной организации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0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- обеспечивает стратегическое управление реализацией АООП НОО;</a:t>
            </a:r>
          </a:p>
          <a:p>
            <a:pPr lvl="0"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-принимает решения по созданию необходимых организационно-педагогических и ма­териально-финансовых условий реализации АООП НОО в рамках бюджетного финансо­вого обеспечения образовательной деятельности.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3168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217" y="572725"/>
            <a:ext cx="1099367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400" b="1" i="1" dirty="0"/>
              <a:t>Заместитель директора по качеству образования, руководитель психолого-педагогического консилиума, куратор начального общего образования, куратор инклюзивного образования, куратор внеурочной деятельности и дополнительного образования ГБОУ Школа №1321 «Ковчег»:</a:t>
            </a:r>
          </a:p>
          <a:p>
            <a:pPr algn="just"/>
            <a:endParaRPr lang="ru-RU" sz="2400" b="1" i="1" dirty="0"/>
          </a:p>
          <a:p>
            <a:pPr marL="342900" indent="-342900" algn="just">
              <a:buFontTx/>
              <a:buChar char="-"/>
            </a:pPr>
            <a:r>
              <a:rPr lang="ru-RU" sz="2000" dirty="0"/>
              <a:t>обеспечивают разработку и реализацию АООП НОО, в том числе,  индивидуальных учеб­ных планов, индивидуальных образовательных маршрутов обучающихся с ОВЗ;</a:t>
            </a:r>
          </a:p>
          <a:p>
            <a:pPr marL="342900" indent="-342900" algn="just">
              <a:buFontTx/>
              <a:buChar char="-"/>
            </a:pPr>
            <a:endParaRPr lang="ru-RU" sz="2000" dirty="0"/>
          </a:p>
          <a:p>
            <a:pPr marL="342900" lvl="0" indent="-342900" algn="just">
              <a:buFontTx/>
              <a:buChar char="-"/>
            </a:pPr>
            <a:r>
              <a:rPr lang="ru-RU" sz="2000" dirty="0"/>
              <a:t>осуществляют контроль и анализ выполнения учебных программ по предметам учебного плана обязательной части и части, формируемой участниками образовательных отношений, в том числе, во  внеурочной деятельности;</a:t>
            </a:r>
          </a:p>
          <a:p>
            <a:pPr marL="342900" lvl="0" indent="-342900" algn="just">
              <a:buFontTx/>
              <a:buChar char="-"/>
            </a:pPr>
            <a:endParaRPr lang="ru-RU" sz="2000" dirty="0"/>
          </a:p>
          <a:p>
            <a:pPr marL="342900" indent="-342900" algn="just">
              <a:buFontTx/>
              <a:buChar char="-"/>
            </a:pPr>
            <a:r>
              <a:rPr lang="ru-RU" sz="2000" dirty="0"/>
              <a:t>проводят оценку образовательных достижений учащихся в рамках освоения АООП НОО;</a:t>
            </a:r>
          </a:p>
          <a:p>
            <a:pPr marL="342900" indent="-342900" algn="just">
              <a:buFontTx/>
              <a:buChar char="-"/>
            </a:pPr>
            <a:endParaRPr lang="ru-RU" sz="2000" dirty="0"/>
          </a:p>
          <a:p>
            <a:pPr marL="342900" indent="-342900" algn="just">
              <a:buFontTx/>
              <a:buChar char="-"/>
            </a:pPr>
            <a:r>
              <a:rPr lang="ru-RU" sz="2000" dirty="0"/>
              <a:t>обеспечивают разработку и совершенствование рабочих программ учебных предметов, курсов, модулей (дисциплин) по учебным предметам обязательной части учебного плана, а так­же предметам, курсам учебного плана части, формируемой участниками образовательных отношений;</a:t>
            </a:r>
          </a:p>
          <a:p>
            <a:pPr marL="342900" indent="-342900" algn="just">
              <a:buFontTx/>
              <a:buChar char="-"/>
            </a:pPr>
            <a:endParaRPr lang="ru-RU" sz="2000" dirty="0"/>
          </a:p>
          <a:p>
            <a:pPr marL="342900" lvl="0" indent="-342900" algn="just">
              <a:buFontTx/>
              <a:buChar char="-"/>
            </a:pPr>
            <a:endParaRPr lang="ru-RU" sz="2000" dirty="0"/>
          </a:p>
          <a:p>
            <a:pPr marL="342900" indent="-342900" algn="just">
              <a:buFontTx/>
              <a:buChar char="-"/>
            </a:pPr>
            <a:endParaRPr lang="ru-RU" sz="20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7513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787" y="228371"/>
            <a:ext cx="11599102" cy="6176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r>
              <a:rPr lang="ru-RU" sz="2400" dirty="0"/>
              <a:t>обеспечивают повышение квалификации педагогических сотрудников ГБОУ</a:t>
            </a:r>
          </a:p>
          <a:p>
            <a:pPr lvl="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tabLst>
                <a:tab pos="384810" algn="l"/>
              </a:tabLst>
            </a:pPr>
            <a:r>
              <a:rPr lang="ru-RU" sz="2400" dirty="0"/>
              <a:t> Школа№1321 «Ковчег» по осуществлению образовательного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и воспитательного</a:t>
            </a:r>
          </a:p>
          <a:p>
            <a:pPr lvl="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tabLst>
                <a:tab pos="384810" algn="l"/>
              </a:tabLs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процесса  в соответствие с ФГОС НОО обучающихся с ОВЗ; </a:t>
            </a: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/>
              <a:t>обеспечивают разработку, контроль и анализ реализации учебных про­грамм основного и  дополнительного образования в соответствие с ФГОС НОО обучающихся с ОВЗ; </a:t>
            </a:r>
          </a:p>
          <a:p>
            <a:pPr algn="just"/>
            <a:r>
              <a:rPr lang="ru-RU" sz="2400" dirty="0"/>
              <a:t>- осуществляют руководство  деятельностью методических объединений по проведению анализа результатов освоения основных образова­тельных программ АООП НОО учащимися по всем группам об­разовательных достижений - предметным, </a:t>
            </a:r>
            <a:r>
              <a:rPr lang="ru-RU" sz="2400" dirty="0" err="1"/>
              <a:t>метапредметным</a:t>
            </a:r>
            <a:r>
              <a:rPr lang="ru-RU" sz="2400" dirty="0"/>
              <a:t> и личностным (ежегодно, в конце учебного года).</a:t>
            </a:r>
          </a:p>
          <a:p>
            <a:pPr algn="just"/>
            <a:r>
              <a:rPr lang="ru-RU" sz="2400" dirty="0"/>
              <a:t> </a:t>
            </a: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400" u="none" strike="noStrike" spc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000" u="none" strike="noStrike" spc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4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384810" algn="l"/>
              </a:tabLst>
            </a:pPr>
            <a:endParaRPr lang="ru-RU" sz="2000" u="none" strike="noStrike" spc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92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97280" y="87683"/>
            <a:ext cx="10058400" cy="164967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ru-RU" b="1" dirty="0"/>
            </a:br>
            <a:br>
              <a:rPr lang="ru-RU" b="1" dirty="0"/>
            </a:b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Школьный мониторинг реализации</a:t>
            </a:r>
            <a:br>
              <a:rPr lang="ru-RU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АООП НОО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Школьный мониторинг реализации АООП НОО пред­ставляет собой процедуру качественного и количественного анализа соответствия основополагающих компонентов образо­вательного процесса требованиям ФГОС НОО обучающихся с ОВЗ.</a:t>
            </a:r>
          </a:p>
          <a:p>
            <a:pPr lvl="0"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Школьный мониторинг реализации АООП НОО прово­дится на основе качественного и количественного анализа.</a:t>
            </a:r>
          </a:p>
          <a:p>
            <a:pPr lvl="0"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Школьный мониторинг реализации АООП НОО прово­дится один раз в год в соответствие с планом работы образовательной организации.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126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71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Разработка АООП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02336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>• Адаптированная основная общеобразовательная программа – локальный нормативный акт, описывающий содержание образования и механизм реализации ФГОС для детей с ОВЗ. </a:t>
            </a:r>
          </a:p>
          <a:p>
            <a:pPr algn="just"/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>• В ней конкретизируются положения новых образовательных стандартов применительно к особенностям образовательной организации, состава учащихся, места расположения, педагогических возможностей. </a:t>
            </a:r>
          </a:p>
          <a:p>
            <a:pPr algn="just"/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>• Образовательная организация с опорой на Закон об образования РФ, Концепцию ФГОС, конкретный ФГОС для обучающихся с ОВЗ, Примерные АООП определенного варианта, а также иные документы самостоятельна в составлении своей адаптированной общеобразовательной программы Условия и порядок </a:t>
            </a:r>
          </a:p>
        </p:txBody>
      </p:sp>
    </p:spTree>
    <p:extLst>
      <p:ext uri="{BB962C8B-B14F-4D97-AF65-F5344CB8AC3E}">
        <p14:creationId xmlns:p14="http://schemas.microsoft.com/office/powerpoint/2010/main" val="170873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Условия и порядок разработки АООП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Отдельный локальный нормативный акт ОО, в котором указывается: 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• порядок и периодичность разработки АООП или внесения изменений в действующую АООП (в соответствии с периодичностью обновления образовательных стандартов, а также в связи с изменениями в жизнедеятельности образовательного учреждения); 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• состав участников разработки АООП, их полномочия и ответственность;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• порядок обсуждения проекта АООП; 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• порядок утверждения АООП и ввода в действие. </a:t>
            </a:r>
          </a:p>
        </p:txBody>
      </p:sp>
    </p:spTree>
    <p:extLst>
      <p:ext uri="{BB962C8B-B14F-4D97-AF65-F5344CB8AC3E}">
        <p14:creationId xmlns:p14="http://schemas.microsoft.com/office/powerpoint/2010/main" val="246043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Положение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«О структуре, порядке разработки и утверждения АООП НОО обучающихся с ОВЗ ГБОУ Школа №1321 «Ковчег»»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b="1" dirty="0"/>
              <a:t>1 Общие положения</a:t>
            </a:r>
          </a:p>
          <a:p>
            <a:pPr algn="just"/>
            <a:r>
              <a:rPr lang="ru-RU" sz="2400" b="1" dirty="0"/>
              <a:t>2. Структура АООП НОО обучающихся с ОВЗ</a:t>
            </a:r>
          </a:p>
          <a:p>
            <a:pPr lvl="0" algn="just"/>
            <a:r>
              <a:rPr lang="ru-RU" sz="2400" b="1" dirty="0"/>
              <a:t>3. Порядок разработки, утверждения и внесения измене­ний и (или) дополнений в АООП НОО обучающихся с ОВЗ</a:t>
            </a:r>
          </a:p>
          <a:p>
            <a:r>
              <a:rPr lang="ru-RU" sz="2400" b="1" dirty="0"/>
              <a:t>4. Организационная и функциональная структура  управ­ления реализацией АООП НОО обучающихся с ОВЗ</a:t>
            </a:r>
          </a:p>
          <a:p>
            <a:r>
              <a:rPr lang="ru-RU" sz="2400" b="1" i="1" dirty="0"/>
              <a:t>5.</a:t>
            </a:r>
            <a:r>
              <a:rPr lang="ru-RU" sz="2400" b="1" dirty="0"/>
              <a:t> Школьный мониторинг реализации АООП НОО обучающихся с ОВЗ.</a:t>
            </a:r>
          </a:p>
          <a:p>
            <a:endParaRPr lang="ru-RU" sz="2400" b="1" i="1" dirty="0"/>
          </a:p>
          <a:p>
            <a:pPr lvl="0"/>
            <a:endParaRPr lang="ru-RU" sz="2400" b="1" i="1" dirty="0"/>
          </a:p>
          <a:p>
            <a:pPr lvl="0" algn="just"/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040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020" y="1"/>
            <a:ext cx="10058400" cy="201293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br>
              <a:rPr lang="ru-RU" sz="4000" dirty="0">
                <a:latin typeface="+mn-lt"/>
              </a:rPr>
            </a:br>
            <a:br>
              <a:rPr lang="ru-RU" sz="4000" dirty="0">
                <a:latin typeface="+mn-lt"/>
              </a:rPr>
            </a:br>
            <a:br>
              <a:rPr lang="ru-RU" sz="4000" dirty="0">
                <a:latin typeface="+mn-lt"/>
              </a:rPr>
            </a:br>
            <a:br>
              <a:rPr lang="ru-RU" sz="4000" dirty="0">
                <a:latin typeface="+mn-lt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Порядок разработки АООП НОО в ГБОУ Школа №1321 «Ковчег» включает следующие этапы:</a:t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+mn-lt"/>
              </a:rPr>
            </a:br>
            <a:endParaRPr lang="ru-RU" sz="4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6718" y="2012932"/>
            <a:ext cx="10203702" cy="3856161"/>
          </a:xfrm>
        </p:spPr>
        <p:txBody>
          <a:bodyPr>
            <a:normAutofit lnSpcReduction="10000"/>
          </a:bodyPr>
          <a:lstStyle/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I.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Основанием разработки АООП Н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OO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является: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1. 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Заявление родителей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(законных представителей) 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о создании специальных условий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для получения образования обучающемуся с ограниченными возможностями здоровья, инвалидностью;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2. Предоставленный родителями (законными представителями) обучающегося 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оригинал заключения ЦПМПК города Москвы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 необходимости создания специальных образовательных условий с указанием типа/варианта  адаптированной основной общеобразовательной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196244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Психолого-педагогического консилиум ГБОУ Школа №1321 «Ковчег»: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II. 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- На заседании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ППк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рассматриваются вопросы структуры, содержания АООП НОО с учетом требований Федерального государственного образо­вательного стандарта начального общего образования обуча­ющихся с ОВЗ, примерных адаптированных основных общеобразовательных про­грамм;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- создается рабочая группа по разработке АООП НОО;</a:t>
            </a:r>
          </a:p>
          <a:p>
            <a:pPr algn="just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- определяется срок разработки АООП НОО (не более двух недель со дня подачи первичного заявления родителей (законных представителей) о создании специальных образовательных условий для обучающегося с  ограниченными возможностями здоровья, инвалидностью в ОО.</a:t>
            </a:r>
          </a:p>
        </p:txBody>
      </p:sp>
    </p:spTree>
    <p:extLst>
      <p:ext uri="{BB962C8B-B14F-4D97-AF65-F5344CB8AC3E}">
        <p14:creationId xmlns:p14="http://schemas.microsoft.com/office/powerpoint/2010/main" val="904854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3255" y="300625"/>
            <a:ext cx="11828745" cy="5568363"/>
          </a:xfrm>
        </p:spPr>
        <p:txBody>
          <a:bodyPr/>
          <a:lstStyle/>
          <a:p>
            <a:pPr lvl="0" algn="just"/>
            <a:endParaRPr lang="ru-RU" dirty="0"/>
          </a:p>
          <a:p>
            <a:pPr lvl="0" algn="just"/>
            <a:endParaRPr lang="ru-RU" dirty="0"/>
          </a:p>
          <a:p>
            <a:pPr lvl="0" algn="just"/>
            <a:r>
              <a:rPr lang="en-US" dirty="0"/>
              <a:t>III.</a:t>
            </a:r>
            <a:endParaRPr lang="ru-RU" dirty="0"/>
          </a:p>
          <a:p>
            <a:pPr lvl="0" algn="just"/>
            <a:r>
              <a:rPr lang="ru-RU" sz="2800" dirty="0"/>
              <a:t>-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Проект АООП НОО, подготовленный рабочей группой, обсуждается и рассматривается на заседаниях психолого-педагогического консилиума, психолого-педагогического Совета, Управляющего Совета ГБОУ Школа №1321 «Ковчег». По итогам указанного рассмотрения АООП НОО принимается решение, которое протоколируется.</a:t>
            </a:r>
          </a:p>
          <a:p>
            <a:pPr lvl="0"/>
            <a:r>
              <a:rPr lang="en-US" sz="2400" dirty="0"/>
              <a:t>IV.</a:t>
            </a:r>
            <a:endParaRPr lang="ru-RU" sz="2400" dirty="0"/>
          </a:p>
          <a:p>
            <a:pPr lvl="0"/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- АООП НОО утверждается и вводится в действие приказом директора ГБОУ Школа №1321 «Ковчег».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93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Порядок внесения изменений и (или) дополнений в АООП НОО: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ru-RU" sz="2800" dirty="0"/>
              <a:t>Основанием для внесения изменений и (или) дополне­ний может являться:</a:t>
            </a:r>
            <a:endParaRPr lang="en-US" sz="2800" dirty="0"/>
          </a:p>
          <a:p>
            <a:pPr lvl="0"/>
            <a:r>
              <a:rPr lang="en-US" sz="2800" dirty="0"/>
              <a:t>- </a:t>
            </a:r>
            <a:r>
              <a:rPr lang="ru-RU" sz="2800" dirty="0"/>
              <a:t>разработка и принятие учебного плана на текущий учеб­ный год;</a:t>
            </a:r>
          </a:p>
          <a:p>
            <a:pPr lvl="0"/>
            <a:r>
              <a:rPr lang="en-US" sz="2800" dirty="0"/>
              <a:t>- </a:t>
            </a:r>
            <a:r>
              <a:rPr lang="ru-RU" sz="2800" dirty="0"/>
              <a:t>изменение системы оценивания в образовательной органи­зации;</a:t>
            </a:r>
          </a:p>
          <a:p>
            <a:pPr lvl="0"/>
            <a:r>
              <a:rPr lang="en-US" sz="2800" dirty="0"/>
              <a:t>- </a:t>
            </a:r>
            <a:r>
              <a:rPr lang="ru-RU" sz="2800" dirty="0"/>
              <a:t>иное.</a:t>
            </a:r>
          </a:p>
          <a:p>
            <a:pPr lvl="2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5898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2" algn="ctr"/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Порядок внесения изменений и (или) дополнений в АООП НОО: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pPr marL="9144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Изменения и (или) дополнения могут быть внесены:</a:t>
            </a:r>
          </a:p>
          <a:p>
            <a:pPr marL="9144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br>
              <a:rPr lang="ru-RU" sz="32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в целевой раздел;</a:t>
            </a:r>
          </a:p>
          <a:p>
            <a:pPr marL="9144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br>
              <a:rPr lang="ru-RU" sz="32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в организационный раздел;</a:t>
            </a:r>
          </a:p>
          <a:p>
            <a:pPr marL="9144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br>
              <a:rPr lang="ru-RU" sz="32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-в содержательный раздел.</a:t>
            </a:r>
            <a:br>
              <a:rPr lang="ru-RU" sz="3200" dirty="0">
                <a:solidFill>
                  <a:schemeClr val="bg2">
                    <a:lumMod val="25000"/>
                  </a:schemeClr>
                </a:solidFill>
              </a:rPr>
            </a:b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12133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</TotalTime>
  <Words>778</Words>
  <Application>Microsoft Office PowerPoint</Application>
  <PresentationFormat>Широкоэкранный</PresentationFormat>
  <Paragraphs>82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Symbol</vt:lpstr>
      <vt:lpstr>Times New Roman</vt:lpstr>
      <vt:lpstr>Ретро</vt:lpstr>
      <vt:lpstr>Технология разработки адаптированной основной общеобразовательной программы</vt:lpstr>
      <vt:lpstr>Разработка АООП</vt:lpstr>
      <vt:lpstr>Условия и порядок разработки АООП</vt:lpstr>
      <vt:lpstr>Положение «О структуре, порядке разработки и утверждения АООП НОО обучающихся с ОВЗ ГБОУ Школа №1321 «Ковчег»» </vt:lpstr>
      <vt:lpstr>    Порядок разработки АООП НОО в ГБОУ Школа №1321 «Ковчег» включает следующие этапы: </vt:lpstr>
      <vt:lpstr>Психолого-педагогического консилиум ГБОУ Школа №1321 «Ковчег»:</vt:lpstr>
      <vt:lpstr>Презентация PowerPoint</vt:lpstr>
      <vt:lpstr>Порядок внесения изменений и (или) дополнений в АООП НОО: </vt:lpstr>
      <vt:lpstr>Порядок внесения изменений и (или) дополнений в АООП НОО: </vt:lpstr>
      <vt:lpstr>Презентация PowerPoint</vt:lpstr>
      <vt:lpstr>Организационная и функциональная структура                  управ­ления реализацией АООП НОО </vt:lpstr>
      <vt:lpstr>Презентация PowerPoint</vt:lpstr>
      <vt:lpstr>Презентация PowerPoint</vt:lpstr>
      <vt:lpstr>  Школьный мониторинг реализации  АООП НОО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разработки адаптированной основной общеобразовательной программы</dc:title>
  <dc:creator>НВ</dc:creator>
  <cp:lastModifiedBy>Наталия Борисова</cp:lastModifiedBy>
  <cp:revision>11</cp:revision>
  <dcterms:created xsi:type="dcterms:W3CDTF">2016-10-13T16:06:25Z</dcterms:created>
  <dcterms:modified xsi:type="dcterms:W3CDTF">2017-11-08T21:28:29Z</dcterms:modified>
</cp:coreProperties>
</file>